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handoutMasterIdLst>
    <p:handoutMasterId r:id="rId13"/>
  </p:handoutMasterIdLst>
  <p:sldIdLst>
    <p:sldId id="256" r:id="rId2"/>
    <p:sldId id="258" r:id="rId3"/>
    <p:sldId id="265" r:id="rId4"/>
    <p:sldId id="257" r:id="rId5"/>
    <p:sldId id="268" r:id="rId6"/>
    <p:sldId id="269" r:id="rId7"/>
    <p:sldId id="270" r:id="rId8"/>
    <p:sldId id="271" r:id="rId9"/>
    <p:sldId id="272" r:id="rId10"/>
    <p:sldId id="273" r:id="rId11"/>
    <p:sldId id="274" r:id="rId12"/>
  </p:sldIdLst>
  <p:sldSz cx="12192000" cy="6858000"/>
  <p:notesSz cx="6858000" cy="9144000"/>
  <p:embeddedFontLst>
    <p:embeddedFont>
      <p:font typeface="나눔바른고딕" panose="020B0600000101010101" charset="-127"/>
      <p:regular r:id="rId14"/>
      <p:bold r:id="rId15"/>
    </p:embeddedFont>
    <p:embeddedFont>
      <p:font typeface="Arial Narrow" panose="020B0606020202030204" pitchFamily="34" charset="0"/>
      <p:regular r:id="rId16"/>
      <p:bold r:id="rId17"/>
      <p:italic r:id="rId18"/>
      <p:boldItalic r:id="rId19"/>
    </p:embeddedFont>
    <p:embeddedFont>
      <p:font typeface="Ebrima" panose="02000000000000000000" pitchFamily="2" charset="0"/>
      <p:regular r:id="rId20"/>
      <p:bold r:id="rId21"/>
    </p:embeddedFont>
    <p:embeddedFont>
      <p:font typeface="맑은 고딕" panose="020B0503020000020004" pitchFamily="50" charset="-127"/>
      <p:regular r:id="rId22"/>
      <p:bold r:id="rId23"/>
    </p:embeddedFont>
    <p:embeddedFont>
      <p:font typeface="한컴 윤고딕 250" panose="02020603020101020101" pitchFamily="18" charset="-127"/>
      <p:regular r:id="rId2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1" d="100"/>
          <a:sy n="81" d="100"/>
        </p:scale>
        <p:origin x="-3582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openxmlformats.org/officeDocument/2006/relationships/font" Target="fonts/font5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47751D-37D0-409F-B412-5C337D54C017}" type="datetimeFigureOut">
              <a:rPr lang="ko-KR" altLang="en-US" smtClean="0"/>
              <a:t>2022-03-21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09C0D7-70E8-4148-B3A6-5864D3F610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663841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e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8378A1-DC3B-4586-8862-E1B0842E0503}" type="datetimeFigureOut">
              <a:rPr lang="ko-KR" altLang="en-US" smtClean="0"/>
              <a:t>2022-03-21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C218B-DF6C-470D-9814-48C45D6882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48710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8378A1-DC3B-4586-8862-E1B0842E0503}" type="datetimeFigureOut">
              <a:rPr lang="ko-KR" altLang="en-US" smtClean="0"/>
              <a:t>2022-03-21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C218B-DF6C-470D-9814-48C45D6882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99501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 userDrawn="1"/>
        </p:nvSpPr>
        <p:spPr>
          <a:xfrm>
            <a:off x="597297" y="1556554"/>
            <a:ext cx="249552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돋움체" pitchFamily="49" charset="-127"/>
                <a:ea typeface="돋움체" pitchFamily="49" charset="-127"/>
              </a:rPr>
              <a:t>김재환 포트폴리오</a:t>
            </a:r>
            <a:endParaRPr lang="en-US" altLang="ko-KR" sz="12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/>
              </a:solidFill>
              <a:latin typeface="돋움체" pitchFamily="49" charset="-127"/>
              <a:ea typeface="돋움체" pitchFamily="49" charset="-127"/>
            </a:endParaRPr>
          </a:p>
        </p:txBody>
      </p:sp>
      <p:cxnSp>
        <p:nvCxnSpPr>
          <p:cNvPr id="10" name="직선 연결선 9"/>
          <p:cNvCxnSpPr/>
          <p:nvPr userDrawn="1"/>
        </p:nvCxnSpPr>
        <p:spPr>
          <a:xfrm>
            <a:off x="617617" y="1441329"/>
            <a:ext cx="2032472" cy="0"/>
          </a:xfrm>
          <a:prstGeom prst="line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1" name="직사각형 10"/>
          <p:cNvSpPr/>
          <p:nvPr userDrawn="1"/>
        </p:nvSpPr>
        <p:spPr>
          <a:xfrm>
            <a:off x="3361765" y="793078"/>
            <a:ext cx="8463280" cy="57398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190500" dist="2159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/>
          <p:cNvGrpSpPr/>
          <p:nvPr userDrawn="1"/>
        </p:nvGrpSpPr>
        <p:grpSpPr>
          <a:xfrm>
            <a:off x="5294317" y="0"/>
            <a:ext cx="4598177" cy="882750"/>
            <a:chOff x="5958002" y="558800"/>
            <a:chExt cx="4598177" cy="882750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58002" y="1194529"/>
              <a:ext cx="229377" cy="247021"/>
            </a:xfrm>
            <a:prstGeom prst="rect">
              <a:avLst/>
            </a:prstGeom>
          </p:spPr>
        </p:pic>
        <p:cxnSp>
          <p:nvCxnSpPr>
            <p:cNvPr id="14" name="직선 연결선 13"/>
            <p:cNvCxnSpPr/>
            <p:nvPr/>
          </p:nvCxnSpPr>
          <p:spPr>
            <a:xfrm>
              <a:off x="6063726" y="558800"/>
              <a:ext cx="0" cy="732118"/>
            </a:xfrm>
            <a:prstGeom prst="line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5" name="직선 연결선 14"/>
            <p:cNvCxnSpPr/>
            <p:nvPr/>
          </p:nvCxnSpPr>
          <p:spPr>
            <a:xfrm>
              <a:off x="10432526" y="558800"/>
              <a:ext cx="0" cy="732118"/>
            </a:xfrm>
            <a:prstGeom prst="line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326802" y="1194529"/>
              <a:ext cx="229377" cy="247021"/>
            </a:xfrm>
            <a:prstGeom prst="rect">
              <a:avLst/>
            </a:prstGeom>
          </p:spPr>
        </p:pic>
      </p:grpSp>
      <p:pic>
        <p:nvPicPr>
          <p:cNvPr id="18" name="그림 1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380" y="965164"/>
            <a:ext cx="1106995" cy="331473"/>
          </a:xfrm>
          <a:prstGeom prst="rect">
            <a:avLst/>
          </a:prstGeom>
        </p:spPr>
      </p:pic>
      <p:sp>
        <p:nvSpPr>
          <p:cNvPr id="2" name="직사각형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635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0" name="Picture 2" descr="ì±ì¥ì ëí ì´ë¯¸ì§ ê²ìê²°ê³¼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820" y="635729"/>
            <a:ext cx="1048130" cy="696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55442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 userDrawn="1"/>
        </p:nvSpPr>
        <p:spPr>
          <a:xfrm>
            <a:off x="2895600" y="537210"/>
            <a:ext cx="8929445" cy="59956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190500" dist="2159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/>
          <p:cNvGrpSpPr/>
          <p:nvPr userDrawn="1"/>
        </p:nvGrpSpPr>
        <p:grpSpPr>
          <a:xfrm>
            <a:off x="5061234" y="0"/>
            <a:ext cx="4598177" cy="537210"/>
            <a:chOff x="5958002" y="558800"/>
            <a:chExt cx="4598177" cy="882750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58002" y="1194529"/>
              <a:ext cx="229377" cy="247021"/>
            </a:xfrm>
            <a:prstGeom prst="rect">
              <a:avLst/>
            </a:prstGeom>
          </p:spPr>
        </p:pic>
        <p:cxnSp>
          <p:nvCxnSpPr>
            <p:cNvPr id="11" name="직선 연결선 10"/>
            <p:cNvCxnSpPr/>
            <p:nvPr/>
          </p:nvCxnSpPr>
          <p:spPr>
            <a:xfrm>
              <a:off x="6063726" y="558800"/>
              <a:ext cx="0" cy="732118"/>
            </a:xfrm>
            <a:prstGeom prst="line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" name="직선 연결선 11"/>
            <p:cNvCxnSpPr/>
            <p:nvPr/>
          </p:nvCxnSpPr>
          <p:spPr>
            <a:xfrm>
              <a:off x="10432526" y="558800"/>
              <a:ext cx="0" cy="732118"/>
            </a:xfrm>
            <a:prstGeom prst="line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326802" y="1194529"/>
              <a:ext cx="229377" cy="247021"/>
            </a:xfrm>
            <a:prstGeom prst="rect">
              <a:avLst/>
            </a:prstGeom>
          </p:spPr>
        </p:pic>
      </p:grpSp>
      <p:sp>
        <p:nvSpPr>
          <p:cNvPr id="16" name="직사각형 15"/>
          <p:cNvSpPr/>
          <p:nvPr userDrawn="1"/>
        </p:nvSpPr>
        <p:spPr>
          <a:xfrm>
            <a:off x="301462" y="1302016"/>
            <a:ext cx="196968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돋움체" pitchFamily="49" charset="-127"/>
                <a:ea typeface="돋움체" pitchFamily="49" charset="-127"/>
              </a:rPr>
              <a:t>김재환 포트폴리오</a:t>
            </a:r>
            <a:endParaRPr lang="en-US" altLang="ko-KR" sz="12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/>
              </a:solidFill>
              <a:latin typeface="돋움체" pitchFamily="49" charset="-127"/>
              <a:ea typeface="돋움체" pitchFamily="49" charset="-127"/>
            </a:endParaRPr>
          </a:p>
        </p:txBody>
      </p:sp>
      <p:cxnSp>
        <p:nvCxnSpPr>
          <p:cNvPr id="17" name="직선 연결선 16"/>
          <p:cNvCxnSpPr/>
          <p:nvPr userDrawn="1"/>
        </p:nvCxnSpPr>
        <p:spPr>
          <a:xfrm>
            <a:off x="321782" y="1186791"/>
            <a:ext cx="2032472" cy="0"/>
          </a:xfrm>
          <a:prstGeom prst="line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22" name="그림 2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243" y="707908"/>
            <a:ext cx="1106995" cy="331473"/>
          </a:xfrm>
          <a:prstGeom prst="rect">
            <a:avLst/>
          </a:prstGeom>
        </p:spPr>
      </p:pic>
      <p:sp>
        <p:nvSpPr>
          <p:cNvPr id="15" name="직사각형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635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Picture 2" descr="ì±ì¥ì ëí ì´ë¯¸ì§ ê²ìê²°ê³¼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113" y="411059"/>
            <a:ext cx="1048130" cy="696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30602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8378A1-DC3B-4586-8862-E1B0842E0503}" type="datetimeFigureOut">
              <a:rPr lang="ko-KR" altLang="en-US" smtClean="0"/>
              <a:t>2022-03-21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DC218B-DF6C-470D-9814-48C45D6882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51954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5" Type="http://schemas.openxmlformats.org/officeDocument/2006/relationships/hyperlink" Target="mailto:rlawoghsk4@naver.com" TargetMode="Externa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4.png"/><Relationship Id="rId4" Type="http://schemas.openxmlformats.org/officeDocument/2006/relationships/image" Target="../media/image33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8.jpeg"/><Relationship Id="rId4" Type="http://schemas.openxmlformats.org/officeDocument/2006/relationships/image" Target="../media/image37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jpe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429435" y="1389528"/>
            <a:ext cx="7333130" cy="39803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190500" dist="2159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연결선 7"/>
          <p:cNvCxnSpPr/>
          <p:nvPr/>
        </p:nvCxnSpPr>
        <p:spPr>
          <a:xfrm>
            <a:off x="5879875" y="4191300"/>
            <a:ext cx="394148" cy="0"/>
          </a:xfrm>
          <a:prstGeom prst="line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1" name="직사각형 10"/>
          <p:cNvSpPr/>
          <p:nvPr/>
        </p:nvSpPr>
        <p:spPr>
          <a:xfrm>
            <a:off x="4573353" y="3474209"/>
            <a:ext cx="322817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2022</a:t>
            </a:r>
          </a:p>
          <a:p>
            <a:pPr algn="ctr"/>
            <a:r>
              <a:rPr lang="ko-KR" altLang="en-US" sz="16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김재환 포트폴리오</a:t>
            </a:r>
            <a:endParaRPr lang="en-US" altLang="ko-KR" sz="1600" b="1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cxnSp>
        <p:nvCxnSpPr>
          <p:cNvPr id="21" name="직선 연결선 20"/>
          <p:cNvCxnSpPr/>
          <p:nvPr/>
        </p:nvCxnSpPr>
        <p:spPr>
          <a:xfrm flipH="1">
            <a:off x="2563905" y="1513266"/>
            <a:ext cx="879586" cy="879586"/>
          </a:xfrm>
          <a:prstGeom prst="line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2" name="직선 연결선 21"/>
          <p:cNvCxnSpPr/>
          <p:nvPr/>
        </p:nvCxnSpPr>
        <p:spPr>
          <a:xfrm flipH="1">
            <a:off x="8748509" y="4357530"/>
            <a:ext cx="879586" cy="879586"/>
          </a:xfrm>
          <a:prstGeom prst="line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25" name="그룹 24"/>
          <p:cNvGrpSpPr/>
          <p:nvPr/>
        </p:nvGrpSpPr>
        <p:grpSpPr>
          <a:xfrm>
            <a:off x="3793922" y="0"/>
            <a:ext cx="229377" cy="1441550"/>
            <a:chOff x="3793922" y="0"/>
            <a:chExt cx="229377" cy="1441550"/>
          </a:xfrm>
        </p:grpSpPr>
        <p:cxnSp>
          <p:nvCxnSpPr>
            <p:cNvPr id="16" name="직선 연결선 15"/>
            <p:cNvCxnSpPr/>
            <p:nvPr/>
          </p:nvCxnSpPr>
          <p:spPr>
            <a:xfrm>
              <a:off x="3899646" y="0"/>
              <a:ext cx="0" cy="1290918"/>
            </a:xfrm>
            <a:prstGeom prst="line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93922" y="1194529"/>
              <a:ext cx="229377" cy="247021"/>
            </a:xfrm>
            <a:prstGeom prst="rect">
              <a:avLst/>
            </a:prstGeom>
          </p:spPr>
        </p:pic>
      </p:grpSp>
      <p:grpSp>
        <p:nvGrpSpPr>
          <p:cNvPr id="26" name="그룹 25"/>
          <p:cNvGrpSpPr/>
          <p:nvPr/>
        </p:nvGrpSpPr>
        <p:grpSpPr>
          <a:xfrm>
            <a:off x="8162722" y="0"/>
            <a:ext cx="229377" cy="1441550"/>
            <a:chOff x="3793922" y="0"/>
            <a:chExt cx="229377" cy="1441550"/>
          </a:xfrm>
        </p:grpSpPr>
        <p:cxnSp>
          <p:nvCxnSpPr>
            <p:cNvPr id="27" name="직선 연결선 26"/>
            <p:cNvCxnSpPr/>
            <p:nvPr/>
          </p:nvCxnSpPr>
          <p:spPr>
            <a:xfrm>
              <a:off x="3899646" y="0"/>
              <a:ext cx="0" cy="1290918"/>
            </a:xfrm>
            <a:prstGeom prst="line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pic>
          <p:nvPicPr>
            <p:cNvPr id="28" name="그림 2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93922" y="1194529"/>
              <a:ext cx="229377" cy="247021"/>
            </a:xfrm>
            <a:prstGeom prst="rect">
              <a:avLst/>
            </a:prstGeom>
          </p:spPr>
        </p:pic>
      </p:grpSp>
      <p:pic>
        <p:nvPicPr>
          <p:cNvPr id="19" name="그림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6914" y="2827977"/>
            <a:ext cx="2158171" cy="646232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635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Picture 2" descr="ì±ì¥ì ëí ì´ë¯¸ì§ ê²ìê²°ê³¼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2967" y="1696492"/>
            <a:ext cx="1286065" cy="854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4902485" y="4391820"/>
            <a:ext cx="4116512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latin typeface="고딕"/>
                <a:ea typeface="나눔바른고딕 UltraLight"/>
              </a:rPr>
              <a:t>TEL. 010-2854-1797</a:t>
            </a:r>
          </a:p>
          <a:p>
            <a:r>
              <a:rPr lang="en-US" altLang="ko-KR" sz="1400" dirty="0">
                <a:latin typeface="고딕"/>
                <a:ea typeface="나눔바른고딕 UltraLight"/>
              </a:rPr>
              <a:t>EMAIL. </a:t>
            </a:r>
            <a:r>
              <a:rPr lang="en-US" altLang="ko-KR" sz="1400" dirty="0">
                <a:latin typeface="고딕"/>
                <a:ea typeface="나눔바른고딕 UltraLight"/>
                <a:hlinkClick r:id="rId5"/>
              </a:rPr>
              <a:t>rlawoghsk4@naver.com</a:t>
            </a:r>
            <a:endParaRPr lang="en-US" altLang="ko-KR" sz="1400" dirty="0">
              <a:latin typeface="고딕"/>
              <a:ea typeface="나눔바른고딕 UltraLight"/>
            </a:endParaRPr>
          </a:p>
          <a:p>
            <a:r>
              <a:rPr lang="en-US" altLang="ko-KR" sz="1400" dirty="0" err="1">
                <a:latin typeface="고딕"/>
                <a:ea typeface="나눔바른고딕 UltraLight"/>
              </a:rPr>
              <a:t>Gitgub</a:t>
            </a:r>
            <a:r>
              <a:rPr lang="en-US" altLang="ko-KR" sz="1400" dirty="0">
                <a:latin typeface="고딕"/>
                <a:ea typeface="나눔바른고딕 UltraLight"/>
              </a:rPr>
              <a:t>. https://github.com/SSstupid?tab=repositories</a:t>
            </a:r>
            <a:endParaRPr lang="ko-KR" altLang="en-US" sz="1400" dirty="0">
              <a:latin typeface="고딕"/>
              <a:ea typeface="나눔바른고딕 UltraLight"/>
            </a:endParaRPr>
          </a:p>
        </p:txBody>
      </p:sp>
    </p:spTree>
    <p:extLst>
      <p:ext uri="{BB962C8B-B14F-4D97-AF65-F5344CB8AC3E}">
        <p14:creationId xmlns:p14="http://schemas.microsoft.com/office/powerpoint/2010/main" val="12410457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/>
          <p:cNvSpPr/>
          <p:nvPr/>
        </p:nvSpPr>
        <p:spPr>
          <a:xfrm>
            <a:off x="6655912" y="829409"/>
            <a:ext cx="138691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수상 및 활동기록</a:t>
            </a:r>
            <a:endParaRPr lang="en-US" altLang="ko-KR" sz="1400" b="1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427672" y="2084397"/>
            <a:ext cx="1932493" cy="315590"/>
            <a:chOff x="160147" y="1840624"/>
            <a:chExt cx="1485774" cy="315590"/>
          </a:xfrm>
        </p:grpSpPr>
        <p:sp>
          <p:nvSpPr>
            <p:cNvPr id="12" name="모서리가 둥근 직사각형 11"/>
            <p:cNvSpPr/>
            <p:nvPr/>
          </p:nvSpPr>
          <p:spPr>
            <a:xfrm>
              <a:off x="160147" y="1840624"/>
              <a:ext cx="1485774" cy="315590"/>
            </a:xfrm>
            <a:prstGeom prst="roundRect">
              <a:avLst>
                <a:gd name="adj" fmla="val 19231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433972" y="1859920"/>
              <a:ext cx="938141" cy="276999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ko-KR" sz="1200" b="1" dirty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PART #3. </a:t>
              </a:r>
              <a:r>
                <a:rPr lang="ko-KR" altLang="en-US" sz="1200" b="1" dirty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수상</a:t>
              </a:r>
              <a:endParaRPr lang="en-US" altLang="ko-KR" sz="12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9850" y="1332886"/>
            <a:ext cx="3885049" cy="24091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7871" y="1332886"/>
            <a:ext cx="3444259" cy="24091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3270" y="3975099"/>
            <a:ext cx="3941630" cy="23272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7870" y="3975099"/>
            <a:ext cx="3444259" cy="23272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66351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/>
          <p:cNvSpPr/>
          <p:nvPr/>
        </p:nvSpPr>
        <p:spPr>
          <a:xfrm>
            <a:off x="6655912" y="829409"/>
            <a:ext cx="138691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수상 및 활동기록</a:t>
            </a:r>
            <a:endParaRPr lang="en-US" altLang="ko-KR" sz="1400" b="1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427672" y="2084397"/>
            <a:ext cx="1932493" cy="315590"/>
            <a:chOff x="160147" y="1840624"/>
            <a:chExt cx="1485774" cy="315590"/>
          </a:xfrm>
        </p:grpSpPr>
        <p:sp>
          <p:nvSpPr>
            <p:cNvPr id="12" name="모서리가 둥근 직사각형 11"/>
            <p:cNvSpPr/>
            <p:nvPr/>
          </p:nvSpPr>
          <p:spPr>
            <a:xfrm>
              <a:off x="160147" y="1840624"/>
              <a:ext cx="1485774" cy="315590"/>
            </a:xfrm>
            <a:prstGeom prst="roundRect">
              <a:avLst>
                <a:gd name="adj" fmla="val 19231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433972" y="1859920"/>
              <a:ext cx="938141" cy="276999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ko-KR" sz="1200" b="1" dirty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PART #3. </a:t>
              </a:r>
              <a:r>
                <a:rPr lang="ko-KR" altLang="en-US" sz="1200" b="1" dirty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수상</a:t>
              </a:r>
              <a:endParaRPr lang="en-US" altLang="ko-KR" sz="12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pic>
        <p:nvPicPr>
          <p:cNvPr id="6150" name="Picture 6" descr="C:\Users\82102\Desktop\수상\2학기 최우수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9353" y="1640114"/>
            <a:ext cx="2388393" cy="4310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1" name="Picture 7" descr="C:\Users\82102\Desktop\수상\17년도코에듀2학기대상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6792" y="1640114"/>
            <a:ext cx="2591589" cy="4310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C:\Users\82102\Desktop\수상\충북 ict 장려상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3259" y="1640114"/>
            <a:ext cx="2388393" cy="4310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3" name="Picture 9" descr="C:\Users\82102\Desktop\수상\코에듀 1학기 장려상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266" y="1640114"/>
            <a:ext cx="2388393" cy="4310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79651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/>
          <p:cNvSpPr/>
          <p:nvPr/>
        </p:nvSpPr>
        <p:spPr>
          <a:xfrm>
            <a:off x="3719561" y="1941733"/>
            <a:ext cx="249552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Ebrima" pitchFamily="2" charset="0"/>
                <a:ea typeface="나눔바른고딕" charset="-127"/>
                <a:cs typeface="Ebrima" pitchFamily="2" charset="0"/>
              </a:rPr>
              <a:t>김재환</a:t>
            </a:r>
            <a:r>
              <a:rPr lang="ko-KR" altLang="en-US" sz="16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en-US" altLang="ko-KR" sz="1600" b="1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6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2019. 5. 13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3780521" y="2809737"/>
            <a:ext cx="418730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Education</a:t>
            </a:r>
            <a:r>
              <a:rPr lang="ko-KR" altLang="en-US" sz="12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 </a:t>
            </a:r>
            <a:r>
              <a:rPr lang="en-US" altLang="ko-KR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2020. 2  </a:t>
            </a:r>
            <a:r>
              <a:rPr lang="ko-KR" altLang="en-US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안동대학교 전자공학과 졸업예정  </a:t>
            </a:r>
            <a:endParaRPr lang="en-US" altLang="ko-KR" sz="12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3780521" y="2672380"/>
            <a:ext cx="7593898" cy="0"/>
          </a:xfrm>
          <a:prstGeom prst="line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3780521" y="3212728"/>
            <a:ext cx="7593898" cy="0"/>
          </a:xfrm>
          <a:prstGeom prst="line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3" name="직선 연결선 32"/>
          <p:cNvCxnSpPr/>
          <p:nvPr/>
        </p:nvCxnSpPr>
        <p:spPr>
          <a:xfrm>
            <a:off x="3780521" y="3928115"/>
            <a:ext cx="7593898" cy="0"/>
          </a:xfrm>
          <a:prstGeom prst="line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4" name="직사각형 33"/>
          <p:cNvSpPr/>
          <p:nvPr/>
        </p:nvSpPr>
        <p:spPr>
          <a:xfrm>
            <a:off x="3780521" y="3380340"/>
            <a:ext cx="152031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Work Experiences</a:t>
            </a:r>
            <a:endParaRPr lang="en-US" altLang="ko-KR" sz="12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3737133" y="4188896"/>
            <a:ext cx="418730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Project</a:t>
            </a:r>
            <a:endParaRPr lang="en-US" altLang="ko-KR" sz="12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5300836" y="3357480"/>
            <a:ext cx="272702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2017. 3 ~ 2019. 5  </a:t>
            </a:r>
            <a:r>
              <a:rPr lang="ko-KR" altLang="en-US" sz="1200" dirty="0" err="1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임베디드</a:t>
            </a:r>
            <a:r>
              <a:rPr lang="ko-KR" altLang="en-US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 연구실</a:t>
            </a:r>
            <a:endParaRPr lang="en-US" altLang="ko-KR" sz="12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  <a:p>
            <a:r>
              <a:rPr lang="en-US" altLang="ko-KR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…</a:t>
            </a:r>
          </a:p>
        </p:txBody>
      </p:sp>
      <p:sp>
        <p:nvSpPr>
          <p:cNvPr id="37" name="직사각형 36"/>
          <p:cNvSpPr/>
          <p:nvPr/>
        </p:nvSpPr>
        <p:spPr>
          <a:xfrm>
            <a:off x="5300836" y="4174122"/>
            <a:ext cx="419749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2018. 1 ~ 12 </a:t>
            </a:r>
            <a:r>
              <a:rPr lang="en-US" altLang="ko-KR" sz="1200" dirty="0" err="1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ArmStrong</a:t>
            </a:r>
            <a:r>
              <a:rPr lang="en-US" altLang="ko-KR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 - </a:t>
            </a:r>
            <a:r>
              <a:rPr lang="ko-KR" altLang="en-US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뱀 로봇</a:t>
            </a:r>
            <a:endParaRPr lang="en-US" altLang="ko-KR" sz="12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  <a:p>
            <a:r>
              <a:rPr lang="en-US" altLang="ko-KR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2017. 3 ~ 12 Picot - </a:t>
            </a:r>
            <a:r>
              <a:rPr lang="ko-KR" altLang="en-US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배관로봇</a:t>
            </a:r>
            <a:endParaRPr lang="en-US" altLang="ko-KR" sz="12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  <a:p>
            <a:r>
              <a:rPr lang="en-US" altLang="ko-KR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…</a:t>
            </a:r>
          </a:p>
        </p:txBody>
      </p:sp>
      <p:cxnSp>
        <p:nvCxnSpPr>
          <p:cNvPr id="39" name="직선 연결선 38"/>
          <p:cNvCxnSpPr/>
          <p:nvPr/>
        </p:nvCxnSpPr>
        <p:spPr>
          <a:xfrm>
            <a:off x="3780521" y="4895987"/>
            <a:ext cx="7593898" cy="0"/>
          </a:xfrm>
          <a:prstGeom prst="line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0" name="직사각형 39"/>
          <p:cNvSpPr/>
          <p:nvPr/>
        </p:nvSpPr>
        <p:spPr>
          <a:xfrm>
            <a:off x="3737133" y="5128303"/>
            <a:ext cx="418730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Award</a:t>
            </a:r>
            <a:endParaRPr lang="en-US" altLang="ko-KR" sz="12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5300836" y="5113529"/>
            <a:ext cx="3225563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2018. 11  ICT</a:t>
            </a:r>
            <a:r>
              <a:rPr lang="ko-KR" altLang="en-US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융합 공모전</a:t>
            </a:r>
            <a:r>
              <a:rPr lang="en-US" altLang="ko-KR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 </a:t>
            </a:r>
            <a:r>
              <a:rPr lang="ko-KR" altLang="en-US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협회장상</a:t>
            </a:r>
            <a:r>
              <a:rPr lang="en-US" altLang="ko-KR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(</a:t>
            </a:r>
            <a:r>
              <a:rPr lang="ko-KR" altLang="en-US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장려상</a:t>
            </a:r>
            <a:r>
              <a:rPr lang="en-US" altLang="ko-KR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)</a:t>
            </a:r>
          </a:p>
          <a:p>
            <a:r>
              <a:rPr lang="en-US" altLang="ko-KR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2018. 12  </a:t>
            </a:r>
            <a:r>
              <a:rPr lang="ko-KR" altLang="en-US" sz="1200" dirty="0" err="1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캡스톤</a:t>
            </a:r>
            <a:r>
              <a:rPr lang="ko-KR" altLang="en-US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 디자인</a:t>
            </a:r>
            <a:r>
              <a:rPr lang="en-US" altLang="ko-KR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(</a:t>
            </a:r>
            <a:r>
              <a:rPr lang="ko-KR" altLang="en-US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최우수상</a:t>
            </a:r>
            <a:r>
              <a:rPr lang="en-US" altLang="ko-KR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)</a:t>
            </a:r>
          </a:p>
          <a:p>
            <a:r>
              <a:rPr lang="en-US" altLang="ko-KR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2018. 06 </a:t>
            </a:r>
            <a:r>
              <a:rPr lang="ko-KR" altLang="en-US" sz="1200" dirty="0" err="1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캡스톤</a:t>
            </a:r>
            <a:r>
              <a:rPr lang="ko-KR" altLang="en-US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 디자인</a:t>
            </a:r>
            <a:r>
              <a:rPr lang="en-US" altLang="ko-KR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(</a:t>
            </a:r>
            <a:r>
              <a:rPr lang="ko-KR" altLang="en-US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장려상</a:t>
            </a:r>
            <a:r>
              <a:rPr lang="en-US" altLang="ko-KR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)</a:t>
            </a:r>
          </a:p>
          <a:p>
            <a:r>
              <a:rPr lang="en-US" altLang="ko-KR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2017. 12 </a:t>
            </a:r>
            <a:r>
              <a:rPr lang="ko-KR" altLang="en-US" sz="1200" dirty="0" err="1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캡스톤</a:t>
            </a:r>
            <a:r>
              <a:rPr lang="ko-KR" altLang="en-US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 디자인</a:t>
            </a:r>
            <a:r>
              <a:rPr lang="en-US" altLang="ko-KR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(</a:t>
            </a:r>
            <a:r>
              <a:rPr lang="ko-KR" altLang="en-US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대상</a:t>
            </a:r>
            <a:r>
              <a:rPr lang="en-US" altLang="ko-KR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)</a:t>
            </a:r>
          </a:p>
          <a:p>
            <a:r>
              <a:rPr lang="en-US" altLang="ko-KR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…</a:t>
            </a:r>
          </a:p>
        </p:txBody>
      </p:sp>
      <p:pic>
        <p:nvPicPr>
          <p:cNvPr id="38" name="그림 3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278" y="1146684"/>
            <a:ext cx="1115665" cy="579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9405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435394" y="2616010"/>
            <a:ext cx="232409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 err="1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임베디드</a:t>
            </a:r>
            <a:r>
              <a:rPr lang="ko-KR" altLang="en-US" sz="16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 연구실</a:t>
            </a:r>
            <a:endParaRPr lang="en-US" altLang="ko-KR" sz="16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79400" y="20916900"/>
            <a:ext cx="31196280" cy="233972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230" y="1273859"/>
            <a:ext cx="2743200" cy="19802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2219" y="3664425"/>
            <a:ext cx="3296603" cy="23382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9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4526935" y="797313"/>
            <a:ext cx="2019259" cy="2894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gradFill rotWithShape="0">
                  <a:gsLst>
                    <a:gs pos="0">
                      <a:srgbClr val="FACED0"/>
                    </a:gs>
                    <a:gs pos="100000">
                      <a:schemeClr val="bg2">
                        <a:alpha val="14998"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D12A0564-1CF7-492C-BBDB-88A280C76EA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12891"/>
          <a:stretch/>
        </p:blipFill>
        <p:spPr>
          <a:xfrm>
            <a:off x="7864439" y="3420051"/>
            <a:ext cx="2433991" cy="2826978"/>
          </a:xfrm>
          <a:prstGeom prst="rect">
            <a:avLst/>
          </a:prstGeom>
          <a:effectLst>
            <a:softEdge rad="63500"/>
          </a:effectLst>
        </p:spPr>
      </p:pic>
      <p:grpSp>
        <p:nvGrpSpPr>
          <p:cNvPr id="26" name="그룹 25"/>
          <p:cNvGrpSpPr/>
          <p:nvPr/>
        </p:nvGrpSpPr>
        <p:grpSpPr>
          <a:xfrm>
            <a:off x="435394" y="2086683"/>
            <a:ext cx="1932493" cy="315590"/>
            <a:chOff x="160147" y="1840624"/>
            <a:chExt cx="1485774" cy="315590"/>
          </a:xfrm>
        </p:grpSpPr>
        <p:sp>
          <p:nvSpPr>
            <p:cNvPr id="27" name="모서리가 둥근 직사각형 26"/>
            <p:cNvSpPr/>
            <p:nvPr/>
          </p:nvSpPr>
          <p:spPr>
            <a:xfrm>
              <a:off x="160147" y="1840624"/>
              <a:ext cx="1485774" cy="315590"/>
            </a:xfrm>
            <a:prstGeom prst="roundRect">
              <a:avLst>
                <a:gd name="adj" fmla="val 19231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433968" y="1859920"/>
              <a:ext cx="938141" cy="276999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ko-KR" sz="1200" b="1" dirty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PART #1. </a:t>
              </a:r>
              <a:r>
                <a:rPr lang="ko-KR" altLang="en-US" sz="1200" b="1" dirty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활동</a:t>
              </a:r>
              <a:endParaRPr lang="en-US" altLang="ko-KR" sz="12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831669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392215" y="2954564"/>
            <a:ext cx="246528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 err="1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프로젝트명</a:t>
            </a:r>
            <a:endParaRPr lang="en-US" altLang="ko-KR" sz="1200" b="1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6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Picot(Pipe Clean Robot)</a:t>
            </a:r>
          </a:p>
        </p:txBody>
      </p:sp>
      <p:sp>
        <p:nvSpPr>
          <p:cNvPr id="35" name="직사각형 34"/>
          <p:cNvSpPr/>
          <p:nvPr/>
        </p:nvSpPr>
        <p:spPr>
          <a:xfrm>
            <a:off x="7055795" y="829409"/>
            <a:ext cx="58714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Picot</a:t>
            </a:r>
          </a:p>
        </p:txBody>
      </p:sp>
      <p:grpSp>
        <p:nvGrpSpPr>
          <p:cNvPr id="15" name="그룹 14"/>
          <p:cNvGrpSpPr/>
          <p:nvPr/>
        </p:nvGrpSpPr>
        <p:grpSpPr>
          <a:xfrm>
            <a:off x="427664" y="2091976"/>
            <a:ext cx="1932493" cy="315590"/>
            <a:chOff x="160147" y="1840624"/>
            <a:chExt cx="1485774" cy="315590"/>
          </a:xfrm>
        </p:grpSpPr>
        <p:sp>
          <p:nvSpPr>
            <p:cNvPr id="16" name="모서리가 둥근 직사각형 15"/>
            <p:cNvSpPr/>
            <p:nvPr/>
          </p:nvSpPr>
          <p:spPr>
            <a:xfrm>
              <a:off x="160147" y="1840624"/>
              <a:ext cx="1485774" cy="315590"/>
            </a:xfrm>
            <a:prstGeom prst="roundRect">
              <a:avLst>
                <a:gd name="adj" fmla="val 19231"/>
              </a:avLst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318119" y="1859920"/>
              <a:ext cx="1169842" cy="276999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ko-KR" sz="1200" b="1" dirty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PART #2. </a:t>
              </a:r>
              <a:r>
                <a:rPr lang="ko-KR" altLang="en-US" sz="1200" b="1" dirty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프로젝트</a:t>
              </a:r>
              <a:endParaRPr lang="en-US" altLang="ko-KR" sz="12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4208093" y="3216175"/>
            <a:ext cx="6284647" cy="3128610"/>
            <a:chOff x="3224250" y="1100958"/>
            <a:chExt cx="8420447" cy="5199163"/>
          </a:xfrm>
        </p:grpSpPr>
        <p:pic>
          <p:nvPicPr>
            <p:cNvPr id="19" name="Picture 3" descr="D:\Users\yunsuck\Desktop\2017.05.29\바디2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39431" y="2498511"/>
              <a:ext cx="1481107" cy="1177928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1905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21" name="Picture 5" descr="D:\Users\yunsuck\Desktop\2017.05.29\캡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23245" y="2679643"/>
              <a:ext cx="1375362" cy="942789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1905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22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82729">
              <a:off x="3606135" y="1281698"/>
              <a:ext cx="1925424" cy="1166489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190500" cap="sq">
              <a:solidFill>
                <a:srgbClr val="FFFFFF"/>
              </a:solidFill>
              <a:miter lim="800000"/>
            </a:ln>
            <a:effectLst>
              <a:outerShdw blurRad="65000" dist="50800" dir="12900000" kx="195000" ky="145000" algn="tl" rotWithShape="0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360000"/>
              </a:camera>
              <a:lightRig rig="twoPt" dir="t">
                <a:rot lat="0" lon="0" rev="7200000"/>
              </a:lightRig>
            </a:scene3d>
            <a:sp3d contourW="12700">
              <a:bevelT w="25400" h="19050"/>
              <a:contourClr>
                <a:srgbClr val="969696"/>
              </a:contourClr>
            </a:sp3d>
          </p:spPr>
        </p:pic>
        <p:pic>
          <p:nvPicPr>
            <p:cNvPr id="23" name="_x213489624" descr="EMB00075f046e2c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24250" y="3993590"/>
              <a:ext cx="2183019" cy="1731536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190500" cap="rnd">
              <a:solidFill>
                <a:srgbClr val="FFFFFF"/>
              </a:solidFill>
            </a:ln>
            <a:effectLst>
              <a:outerShdw blurRad="50000" algn="tl" rotWithShape="0">
                <a:srgbClr val="000000">
                  <a:alpha val="41000"/>
                </a:srgbClr>
              </a:outerShdw>
            </a:effectLst>
            <a:scene3d>
              <a:camera prst="orthographicFront"/>
              <a:lightRig rig="twoPt" dir="t">
                <a:rot lat="0" lon="0" rev="7800000"/>
              </a:lightRig>
            </a:scene3d>
            <a:sp3d contourW="6350">
              <a:bevelT w="50800" h="16510"/>
              <a:contourClr>
                <a:srgbClr val="C0C0C0"/>
              </a:contourClr>
            </a:sp3d>
          </p:spPr>
        </p:pic>
        <p:pic>
          <p:nvPicPr>
            <p:cNvPr id="24" name="_x212779920" descr="EMB00075f046e29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25532" y="3993589"/>
              <a:ext cx="2255057" cy="1781649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190500" cap="rnd">
              <a:solidFill>
                <a:srgbClr val="FFFFFF"/>
              </a:solidFill>
            </a:ln>
            <a:effectLst>
              <a:outerShdw blurRad="50000" algn="tl" rotWithShape="0">
                <a:srgbClr val="000000">
                  <a:alpha val="41000"/>
                </a:srgbClr>
              </a:outerShdw>
            </a:effectLst>
            <a:scene3d>
              <a:camera prst="orthographicFront"/>
              <a:lightRig rig="twoPt" dir="t">
                <a:rot lat="0" lon="0" rev="7800000"/>
              </a:lightRig>
            </a:scene3d>
            <a:sp3d contourW="6350">
              <a:bevelT w="50800" h="16510"/>
              <a:contourClr>
                <a:srgbClr val="C0C0C0"/>
              </a:contourClr>
            </a:sp3d>
          </p:spPr>
        </p:pic>
        <p:pic>
          <p:nvPicPr>
            <p:cNvPr id="25" name="Picture 6" descr="D:\Users\yunsuck\Desktop\2017.05.29\캡2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01550" y="1360551"/>
              <a:ext cx="1432972" cy="1008782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1905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37" name="Picture 2"/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524" b="25178"/>
            <a:stretch/>
          </p:blipFill>
          <p:spPr bwMode="auto">
            <a:xfrm>
              <a:off x="8603224" y="1938076"/>
              <a:ext cx="2866246" cy="2648339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38" name="Picture 2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29443" y="1100958"/>
              <a:ext cx="2013808" cy="7269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9" name="Picture 4"/>
            <p:cNvPicPr>
              <a:picLocks noChangeAspect="1" noChangeArrowheads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67" r="18258"/>
            <a:stretch/>
          </p:blipFill>
          <p:spPr bwMode="auto">
            <a:xfrm>
              <a:off x="8493366" y="4699782"/>
              <a:ext cx="1099021" cy="1106768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40" name="Picture 5"/>
            <p:cNvPicPr>
              <a:picLocks noChangeAspect="1" noChangeArrowheads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93" r="14758" b="27823"/>
            <a:stretch/>
          </p:blipFill>
          <p:spPr bwMode="auto">
            <a:xfrm>
              <a:off x="9722362" y="4699781"/>
              <a:ext cx="913696" cy="1106769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41" name="Picture 4" descr="D:\Users\yunsuck\Desktop\2017.05.29\월.PNG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95758" y="2229889"/>
              <a:ext cx="983043" cy="144655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1905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42" name="Picture 3"/>
            <p:cNvPicPr>
              <a:picLocks noChangeAspect="1" noChangeArrowheads="1"/>
            </p:cNvPicPr>
            <p:nvPr/>
          </p:nvPicPr>
          <p:blipFill rotWithShape="1"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750" r="22605"/>
            <a:stretch/>
          </p:blipFill>
          <p:spPr bwMode="auto">
            <a:xfrm>
              <a:off x="10799790" y="4699781"/>
              <a:ext cx="747367" cy="1106770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43" name="TextBox 42"/>
            <p:cNvSpPr txBox="1"/>
            <p:nvPr/>
          </p:nvSpPr>
          <p:spPr>
            <a:xfrm>
              <a:off x="5065552" y="5898325"/>
              <a:ext cx="2473792" cy="4017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>
                  <a:latin typeface="Arial Narrow"/>
                  <a:ea typeface="한컴 윤고딕 240" pitchFamily="18" charset="-127"/>
                </a:rPr>
                <a:t>▲ </a:t>
              </a:r>
              <a:r>
                <a:rPr lang="en-US" altLang="ko-KR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한컴 윤고딕 250" pitchFamily="18" charset="-127"/>
                  <a:ea typeface="한컴 윤고딕 250" pitchFamily="18" charset="-127"/>
                </a:rPr>
                <a:t>&lt;3D </a:t>
              </a:r>
              <a:r>
                <a:rPr lang="ko-KR" altLang="en-US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한컴 윤고딕 250" pitchFamily="18" charset="-127"/>
                  <a:ea typeface="한컴 윤고딕 250" pitchFamily="18" charset="-127"/>
                </a:rPr>
                <a:t>도면</a:t>
              </a:r>
              <a:r>
                <a:rPr lang="en-US" altLang="ko-KR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한컴 윤고딕 250" pitchFamily="18" charset="-127"/>
                  <a:ea typeface="한컴 윤고딕 250" pitchFamily="18" charset="-127"/>
                </a:rPr>
                <a:t>&gt;</a:t>
              </a:r>
              <a:endPara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50" pitchFamily="18" charset="-127"/>
                <a:ea typeface="한컴 윤고딕 250" pitchFamily="18" charset="-127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9170905" y="5871951"/>
              <a:ext cx="2473792" cy="4017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>
                  <a:latin typeface="Arial Narrow"/>
                  <a:ea typeface="한컴 윤고딕 240" pitchFamily="18" charset="-127"/>
                </a:rPr>
                <a:t>▲ </a:t>
              </a:r>
              <a:r>
                <a:rPr lang="en-US" altLang="ko-KR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한컴 윤고딕 250" pitchFamily="18" charset="-127"/>
                  <a:ea typeface="한컴 윤고딕 250" pitchFamily="18" charset="-127"/>
                </a:rPr>
                <a:t>&lt;</a:t>
              </a:r>
              <a:r>
                <a:rPr lang="ko-KR" altLang="en-US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한컴 윤고딕 250" pitchFamily="18" charset="-127"/>
                  <a:ea typeface="한컴 윤고딕 250" pitchFamily="18" charset="-127"/>
                </a:rPr>
                <a:t>완성된 제품</a:t>
              </a:r>
              <a:r>
                <a:rPr lang="en-US" altLang="ko-KR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한컴 윤고딕 250" pitchFamily="18" charset="-127"/>
                  <a:ea typeface="한컴 윤고딕 250" pitchFamily="18" charset="-127"/>
                </a:rPr>
                <a:t>&gt;</a:t>
              </a:r>
              <a:endPara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50" pitchFamily="18" charset="-127"/>
                <a:ea typeface="한컴 윤고딕 250" pitchFamily="18" charset="-127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3108960" y="1303020"/>
            <a:ext cx="764667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팀원</a:t>
            </a:r>
            <a:r>
              <a:rPr lang="en-US" altLang="ko-KR" dirty="0"/>
              <a:t>: </a:t>
            </a:r>
            <a:r>
              <a:rPr lang="ko-KR" altLang="en-US" dirty="0"/>
              <a:t>김재환 외 </a:t>
            </a:r>
            <a:r>
              <a:rPr lang="en-US" altLang="ko-KR" dirty="0"/>
              <a:t>5</a:t>
            </a:r>
            <a:r>
              <a:rPr lang="ko-KR" altLang="en-US" dirty="0"/>
              <a:t>인</a:t>
            </a:r>
            <a:endParaRPr lang="en-US" altLang="ko-KR" dirty="0"/>
          </a:p>
          <a:p>
            <a:r>
              <a:rPr lang="ko-KR" altLang="en-US" dirty="0"/>
              <a:t>제작 기간 </a:t>
            </a:r>
            <a:r>
              <a:rPr lang="en-US" altLang="ko-KR" dirty="0"/>
              <a:t>: 17.3 ~ 17.12</a:t>
            </a:r>
          </a:p>
          <a:p>
            <a:endParaRPr lang="en-US" altLang="ko-KR" dirty="0"/>
          </a:p>
          <a:p>
            <a:r>
              <a:rPr lang="ko-KR" altLang="en-US" b="1" dirty="0"/>
              <a:t>제작 목표 </a:t>
            </a:r>
            <a:r>
              <a:rPr lang="en-US" altLang="ko-KR" dirty="0"/>
              <a:t>: </a:t>
            </a:r>
            <a:r>
              <a:rPr lang="ko-KR" altLang="en-US" dirty="0"/>
              <a:t>원통형 배관을 자유롭게 이동할 수 있는 지능형 청소 로봇을 이용하여 사람의 수고를 줄이고 웹을 통해 배관의 관리 상태를 시각적으로 보여줌으로 청결한 배관 상태를 유지 할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252143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392215" y="2954564"/>
            <a:ext cx="246528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 err="1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프로젝트명</a:t>
            </a:r>
            <a:endParaRPr lang="en-US" altLang="ko-KR" sz="1200" b="1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6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Picot(Pipe Clean Robot)</a:t>
            </a:r>
          </a:p>
        </p:txBody>
      </p:sp>
      <p:sp>
        <p:nvSpPr>
          <p:cNvPr id="35" name="직사각형 34"/>
          <p:cNvSpPr/>
          <p:nvPr/>
        </p:nvSpPr>
        <p:spPr>
          <a:xfrm>
            <a:off x="7055795" y="829409"/>
            <a:ext cx="58714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Picot</a:t>
            </a:r>
          </a:p>
        </p:txBody>
      </p:sp>
      <p:grpSp>
        <p:nvGrpSpPr>
          <p:cNvPr id="15" name="그룹 14"/>
          <p:cNvGrpSpPr/>
          <p:nvPr/>
        </p:nvGrpSpPr>
        <p:grpSpPr>
          <a:xfrm>
            <a:off x="427664" y="2091976"/>
            <a:ext cx="1932493" cy="315590"/>
            <a:chOff x="160147" y="1840624"/>
            <a:chExt cx="1485774" cy="315590"/>
          </a:xfrm>
        </p:grpSpPr>
        <p:sp>
          <p:nvSpPr>
            <p:cNvPr id="16" name="모서리가 둥근 직사각형 15"/>
            <p:cNvSpPr/>
            <p:nvPr/>
          </p:nvSpPr>
          <p:spPr>
            <a:xfrm>
              <a:off x="160147" y="1840624"/>
              <a:ext cx="1485774" cy="315590"/>
            </a:xfrm>
            <a:prstGeom prst="roundRect">
              <a:avLst>
                <a:gd name="adj" fmla="val 19231"/>
              </a:avLst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318119" y="1859920"/>
              <a:ext cx="1169842" cy="276999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ko-KR" sz="1200" b="1" dirty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PART #2. </a:t>
              </a:r>
              <a:r>
                <a:rPr lang="ko-KR" altLang="en-US" sz="1200" b="1" dirty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프로젝트</a:t>
              </a:r>
              <a:endParaRPr lang="en-US" altLang="ko-KR" sz="12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3034663" y="2000456"/>
            <a:ext cx="6172200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상세 정보</a:t>
            </a:r>
            <a:endParaRPr lang="en-US" altLang="ko-KR" dirty="0"/>
          </a:p>
          <a:p>
            <a:r>
              <a:rPr lang="en-US" altLang="ko-KR" sz="1600" dirty="0"/>
              <a:t>   </a:t>
            </a:r>
            <a:r>
              <a:rPr lang="ko-KR" altLang="ko-KR" sz="1600" dirty="0"/>
              <a:t>〮</a:t>
            </a:r>
            <a:r>
              <a:rPr lang="en-US" altLang="ko-KR" sz="1600" dirty="0"/>
              <a:t> MCU : FPGA, RaspberryPi3</a:t>
            </a:r>
          </a:p>
          <a:p>
            <a:r>
              <a:rPr lang="en-US" altLang="ko-KR" sz="1600" dirty="0"/>
              <a:t>   </a:t>
            </a:r>
            <a:r>
              <a:rPr lang="ko-KR" altLang="ko-KR" sz="1600" dirty="0"/>
              <a:t>〮</a:t>
            </a:r>
            <a:r>
              <a:rPr lang="en-US" altLang="ko-KR" sz="1600" dirty="0"/>
              <a:t> </a:t>
            </a:r>
            <a:r>
              <a:rPr lang="ko-KR" altLang="en-US" sz="1600" dirty="0"/>
              <a:t>사용언어</a:t>
            </a:r>
            <a:r>
              <a:rPr lang="en-US" altLang="ko-KR" sz="1600" dirty="0"/>
              <a:t> : C, VHDL, HTML, JAVA</a:t>
            </a:r>
          </a:p>
          <a:p>
            <a:endParaRPr lang="en-US" altLang="ko-KR" dirty="0"/>
          </a:p>
          <a:p>
            <a:r>
              <a:rPr lang="en-US" altLang="ko-KR" dirty="0"/>
              <a:t>2. </a:t>
            </a:r>
            <a:r>
              <a:rPr lang="ko-KR" altLang="en-US" dirty="0"/>
              <a:t>주요기능</a:t>
            </a:r>
            <a:endParaRPr lang="en-US" altLang="ko-KR" dirty="0"/>
          </a:p>
          <a:p>
            <a:r>
              <a:rPr lang="en-US" altLang="ko-KR" sz="1600" dirty="0"/>
              <a:t>  (1) Node.js</a:t>
            </a:r>
            <a:r>
              <a:rPr lang="ko-KR" altLang="en-US" sz="1600" dirty="0"/>
              <a:t>를 사용한 웹 페이지</a:t>
            </a:r>
            <a:r>
              <a:rPr lang="en-US" altLang="ko-KR" sz="1600" dirty="0"/>
              <a:t> </a:t>
            </a:r>
            <a:r>
              <a:rPr lang="ko-KR" altLang="en-US" sz="1600" dirty="0"/>
              <a:t>구현</a:t>
            </a:r>
            <a:endParaRPr lang="en-US" altLang="ko-KR" sz="1600" dirty="0"/>
          </a:p>
          <a:p>
            <a:r>
              <a:rPr lang="en-US" altLang="ko-KR" sz="1600" dirty="0"/>
              <a:t>  (2) </a:t>
            </a:r>
            <a:r>
              <a:rPr lang="ko-KR" altLang="en-US" sz="1600" dirty="0" err="1"/>
              <a:t>라즈베리와</a:t>
            </a:r>
            <a:r>
              <a:rPr lang="ko-KR" altLang="en-US" sz="1600" dirty="0"/>
              <a:t> </a:t>
            </a:r>
            <a:r>
              <a:rPr lang="en-US" altLang="ko-KR" sz="1600" dirty="0"/>
              <a:t>FPGA</a:t>
            </a:r>
            <a:r>
              <a:rPr lang="ko-KR" altLang="en-US" sz="1600" dirty="0"/>
              <a:t>간 인터페이스</a:t>
            </a:r>
            <a:endParaRPr lang="en-US" altLang="ko-KR" sz="1600" dirty="0"/>
          </a:p>
          <a:p>
            <a:r>
              <a:rPr lang="en-US" altLang="ko-KR" sz="1600" dirty="0"/>
              <a:t>  (3) </a:t>
            </a:r>
            <a:r>
              <a:rPr lang="ko-KR" altLang="en-US" sz="1600" dirty="0"/>
              <a:t>모터의 정밀 제어</a:t>
            </a:r>
            <a:endParaRPr lang="en-US" altLang="ko-KR" sz="1600" dirty="0"/>
          </a:p>
          <a:p>
            <a:endParaRPr lang="ko-KR" altLang="en-US" dirty="0"/>
          </a:p>
        </p:txBody>
      </p:sp>
      <p:grpSp>
        <p:nvGrpSpPr>
          <p:cNvPr id="26" name="그룹 25"/>
          <p:cNvGrpSpPr/>
          <p:nvPr/>
        </p:nvGrpSpPr>
        <p:grpSpPr>
          <a:xfrm>
            <a:off x="6777988" y="1646206"/>
            <a:ext cx="4857750" cy="4091039"/>
            <a:chOff x="800100" y="3075471"/>
            <a:chExt cx="4630914" cy="2972837"/>
          </a:xfrm>
        </p:grpSpPr>
        <p:pic>
          <p:nvPicPr>
            <p:cNvPr id="27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0100" y="3075471"/>
              <a:ext cx="4630914" cy="27589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8" name="TextBox 27"/>
            <p:cNvSpPr txBox="1"/>
            <p:nvPr/>
          </p:nvSpPr>
          <p:spPr>
            <a:xfrm>
              <a:off x="800100" y="5801633"/>
              <a:ext cx="4630913" cy="2466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latin typeface="Arial Narrow"/>
                  <a:ea typeface="한컴 윤고딕 240" pitchFamily="18" charset="-127"/>
                </a:rPr>
                <a:t>▲ </a:t>
              </a:r>
              <a:r>
                <a:rPr lang="ko-KR" altLang="en-US" sz="1600" dirty="0">
                  <a:latin typeface="한컴 윤고딕 250" pitchFamily="18" charset="-127"/>
                  <a:ea typeface="한컴 윤고딕 250" pitchFamily="18" charset="-127"/>
                </a:rPr>
                <a:t>시스템 구성도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505389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392215" y="2954564"/>
            <a:ext cx="246528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 err="1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프로젝트명</a:t>
            </a:r>
            <a:endParaRPr lang="en-US" altLang="ko-KR" sz="1200" b="1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6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Picot(Pipe Clean Robot)</a:t>
            </a:r>
          </a:p>
        </p:txBody>
      </p:sp>
      <p:sp>
        <p:nvSpPr>
          <p:cNvPr id="35" name="직사각형 34"/>
          <p:cNvSpPr/>
          <p:nvPr/>
        </p:nvSpPr>
        <p:spPr>
          <a:xfrm>
            <a:off x="7055795" y="829409"/>
            <a:ext cx="58714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Picot</a:t>
            </a:r>
          </a:p>
        </p:txBody>
      </p:sp>
      <p:grpSp>
        <p:nvGrpSpPr>
          <p:cNvPr id="15" name="그룹 14"/>
          <p:cNvGrpSpPr/>
          <p:nvPr/>
        </p:nvGrpSpPr>
        <p:grpSpPr>
          <a:xfrm>
            <a:off x="427664" y="2091976"/>
            <a:ext cx="1932493" cy="315590"/>
            <a:chOff x="160147" y="1840624"/>
            <a:chExt cx="1485774" cy="315590"/>
          </a:xfrm>
        </p:grpSpPr>
        <p:sp>
          <p:nvSpPr>
            <p:cNvPr id="16" name="모서리가 둥근 직사각형 15"/>
            <p:cNvSpPr/>
            <p:nvPr/>
          </p:nvSpPr>
          <p:spPr>
            <a:xfrm>
              <a:off x="160147" y="1840624"/>
              <a:ext cx="1485774" cy="315590"/>
            </a:xfrm>
            <a:prstGeom prst="roundRect">
              <a:avLst>
                <a:gd name="adj" fmla="val 19231"/>
              </a:avLst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318119" y="1859920"/>
              <a:ext cx="1169842" cy="276999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ko-KR" sz="1200" b="1" dirty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PART #2. </a:t>
              </a:r>
              <a:r>
                <a:rPr lang="ko-KR" altLang="en-US" sz="1200" b="1" dirty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프로젝트</a:t>
              </a:r>
              <a:endParaRPr lang="en-US" altLang="ko-KR" sz="12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3141343" y="1326314"/>
            <a:ext cx="420802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Picot</a:t>
            </a:r>
            <a:r>
              <a:rPr lang="ko-KR" altLang="en-US" dirty="0"/>
              <a:t>이 배관의 직선주행과 곡선주행을 하는 모습이다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주행과 동시에 워터펌프와 청소 솔</a:t>
            </a:r>
            <a:r>
              <a:rPr lang="en-US" altLang="ko-KR" dirty="0"/>
              <a:t>(DC</a:t>
            </a:r>
            <a:r>
              <a:rPr lang="ko-KR" altLang="en-US" dirty="0"/>
              <a:t>모터</a:t>
            </a:r>
            <a:r>
              <a:rPr lang="en-US" altLang="ko-KR" dirty="0"/>
              <a:t>)</a:t>
            </a:r>
            <a:r>
              <a:rPr lang="ko-KR" altLang="en-US" dirty="0"/>
              <a:t>를 가동하여 배관 내부 청소를 수행한다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grpSp>
        <p:nvGrpSpPr>
          <p:cNvPr id="11" name="그룹 10"/>
          <p:cNvGrpSpPr/>
          <p:nvPr/>
        </p:nvGrpSpPr>
        <p:grpSpPr>
          <a:xfrm>
            <a:off x="7492412" y="1297365"/>
            <a:ext cx="3800307" cy="2507862"/>
            <a:chOff x="6081246" y="1188715"/>
            <a:chExt cx="5756815" cy="3517414"/>
          </a:xfrm>
        </p:grpSpPr>
        <p:pic>
          <p:nvPicPr>
            <p:cNvPr id="12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81246" y="1188715"/>
              <a:ext cx="5756815" cy="31519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3" name="TextBox 12"/>
            <p:cNvSpPr txBox="1"/>
            <p:nvPr/>
          </p:nvSpPr>
          <p:spPr>
            <a:xfrm>
              <a:off x="6081246" y="4340619"/>
              <a:ext cx="5756814" cy="3655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>
                  <a:latin typeface="Arial Narrow"/>
                  <a:ea typeface="한컴 윤고딕 240" pitchFamily="18" charset="-127"/>
                </a:rPr>
                <a:t>▲ </a:t>
              </a:r>
              <a:r>
                <a:rPr lang="ko-KR" altLang="en-US" sz="1400">
                  <a:latin typeface="한컴 윤고딕 250" pitchFamily="18" charset="-127"/>
                  <a:ea typeface="한컴 윤고딕 250" pitchFamily="18" charset="-127"/>
                </a:rPr>
                <a:t>배관을 따라 </a:t>
              </a:r>
              <a:r>
                <a:rPr lang="en-US" altLang="ko-KR" sz="1400">
                  <a:latin typeface="한컴 윤고딕 250" pitchFamily="18" charset="-127"/>
                  <a:ea typeface="한컴 윤고딕 250" pitchFamily="18" charset="-127"/>
                </a:rPr>
                <a:t>Picot</a:t>
              </a:r>
              <a:r>
                <a:rPr lang="ko-KR" altLang="en-US" sz="1400">
                  <a:latin typeface="한컴 윤고딕 250" pitchFamily="18" charset="-127"/>
                  <a:ea typeface="한컴 윤고딕 250" pitchFamily="18" charset="-127"/>
                </a:rPr>
                <a:t>이 이동하는 모습</a:t>
              </a: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7420890" y="4101393"/>
            <a:ext cx="3943350" cy="2247259"/>
            <a:chOff x="6884384" y="3648428"/>
            <a:chExt cx="4314391" cy="2702358"/>
          </a:xfrm>
        </p:grpSpPr>
        <p:pic>
          <p:nvPicPr>
            <p:cNvPr id="18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84384" y="3648428"/>
              <a:ext cx="4314391" cy="244110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" name="TextBox 18"/>
            <p:cNvSpPr txBox="1"/>
            <p:nvPr/>
          </p:nvSpPr>
          <p:spPr>
            <a:xfrm>
              <a:off x="6884384" y="6075488"/>
              <a:ext cx="4314391" cy="2752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latin typeface="Arial Narrow"/>
                  <a:ea typeface="한컴 윤고딕 240" pitchFamily="18" charset="-127"/>
                </a:rPr>
                <a:t>▲ </a:t>
              </a:r>
              <a:r>
                <a:rPr lang="en-US" altLang="ko-KR" sz="1600" dirty="0">
                  <a:latin typeface="한컴 윤고딕 250" pitchFamily="18" charset="-127"/>
                  <a:ea typeface="한컴 윤고딕 250" pitchFamily="18" charset="-127"/>
                </a:rPr>
                <a:t>WEB</a:t>
              </a:r>
              <a:endParaRPr lang="ko-KR" altLang="en-US" sz="1600" dirty="0">
                <a:latin typeface="한컴 윤고딕 250" pitchFamily="18" charset="-127"/>
                <a:ea typeface="한컴 윤고딕 250" pitchFamily="18" charset="-127"/>
              </a:endParaRPr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3141343" y="4273132"/>
            <a:ext cx="420802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배관의 길이</a:t>
            </a:r>
            <a:r>
              <a:rPr lang="en-US" altLang="ko-KR" dirty="0"/>
              <a:t>, </a:t>
            </a:r>
            <a:r>
              <a:rPr lang="ko-KR" altLang="en-US" dirty="0"/>
              <a:t>청소 시간을 분석하여 청소 </a:t>
            </a:r>
            <a:r>
              <a:rPr lang="ko-KR" altLang="en-US" dirty="0" err="1"/>
              <a:t>진행도를</a:t>
            </a:r>
            <a:r>
              <a:rPr lang="ko-KR" altLang="en-US" dirty="0"/>
              <a:t> 가시적으로 나타낸다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정지</a:t>
            </a:r>
            <a:r>
              <a:rPr lang="en-US" altLang="ko-KR" dirty="0"/>
              <a:t>,</a:t>
            </a:r>
            <a:r>
              <a:rPr lang="ko-KR" altLang="en-US" dirty="0"/>
              <a:t>실행</a:t>
            </a:r>
            <a:r>
              <a:rPr lang="en-US" altLang="ko-KR" dirty="0"/>
              <a:t>,</a:t>
            </a:r>
            <a:r>
              <a:rPr lang="ko-KR" altLang="en-US" dirty="0"/>
              <a:t>중단 </a:t>
            </a:r>
            <a:r>
              <a:rPr lang="en-US" altLang="ko-KR" dirty="0"/>
              <a:t>3</a:t>
            </a:r>
            <a:r>
              <a:rPr lang="ko-KR" altLang="en-US" dirty="0"/>
              <a:t>가지의 버튼이 있으며</a:t>
            </a:r>
            <a:endParaRPr lang="en-US" altLang="ko-KR" dirty="0"/>
          </a:p>
          <a:p>
            <a:r>
              <a:rPr lang="ko-KR" altLang="en-US" dirty="0"/>
              <a:t>현 작동상태를 나태는 </a:t>
            </a:r>
            <a:r>
              <a:rPr lang="en-US" altLang="ko-KR" dirty="0"/>
              <a:t>Bar</a:t>
            </a:r>
            <a:r>
              <a:rPr lang="ko-KR" altLang="en-US" dirty="0"/>
              <a:t>가 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버튼을 클릭함으로 동작제어가 가능하다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553344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392215" y="2954564"/>
            <a:ext cx="246528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 err="1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프로젝트명</a:t>
            </a:r>
            <a:endParaRPr lang="en-US" altLang="ko-KR" sz="1200" b="1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600" dirty="0" err="1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ArmStrong</a:t>
            </a:r>
            <a:endParaRPr lang="en-US" altLang="ko-KR" sz="16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7212952" y="829409"/>
            <a:ext cx="27283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</a:t>
            </a:r>
          </a:p>
        </p:txBody>
      </p:sp>
      <p:grpSp>
        <p:nvGrpSpPr>
          <p:cNvPr id="15" name="그룹 14"/>
          <p:cNvGrpSpPr/>
          <p:nvPr/>
        </p:nvGrpSpPr>
        <p:grpSpPr>
          <a:xfrm>
            <a:off x="427664" y="2091976"/>
            <a:ext cx="1932493" cy="315590"/>
            <a:chOff x="160147" y="1840624"/>
            <a:chExt cx="1485774" cy="315590"/>
          </a:xfrm>
        </p:grpSpPr>
        <p:sp>
          <p:nvSpPr>
            <p:cNvPr id="16" name="모서리가 둥근 직사각형 15"/>
            <p:cNvSpPr/>
            <p:nvPr/>
          </p:nvSpPr>
          <p:spPr>
            <a:xfrm>
              <a:off x="160147" y="1840624"/>
              <a:ext cx="1485774" cy="315590"/>
            </a:xfrm>
            <a:prstGeom prst="roundRect">
              <a:avLst>
                <a:gd name="adj" fmla="val 19231"/>
              </a:avLst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318119" y="1859920"/>
              <a:ext cx="1169842" cy="276999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ko-KR" sz="1200" b="1" dirty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PART #2. </a:t>
              </a:r>
              <a:r>
                <a:rPr lang="ko-KR" altLang="en-US" sz="1200" b="1" dirty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프로젝트</a:t>
              </a:r>
              <a:endParaRPr lang="en-US" altLang="ko-KR" sz="12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3108960" y="1303020"/>
            <a:ext cx="80695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팀원</a:t>
            </a:r>
            <a:r>
              <a:rPr lang="en-US" altLang="ko-KR" dirty="0"/>
              <a:t>: </a:t>
            </a:r>
            <a:r>
              <a:rPr lang="ko-KR" altLang="en-US" dirty="0"/>
              <a:t>김재환 외 </a:t>
            </a:r>
            <a:r>
              <a:rPr lang="en-US" altLang="ko-KR" dirty="0"/>
              <a:t>5</a:t>
            </a:r>
            <a:r>
              <a:rPr lang="ko-KR" altLang="en-US" dirty="0"/>
              <a:t>인</a:t>
            </a:r>
            <a:endParaRPr lang="en-US" altLang="ko-KR" dirty="0"/>
          </a:p>
          <a:p>
            <a:r>
              <a:rPr lang="ko-KR" altLang="en-US" dirty="0"/>
              <a:t>제작 기간 </a:t>
            </a:r>
            <a:r>
              <a:rPr lang="en-US" altLang="ko-KR" dirty="0"/>
              <a:t>: 18.3 ~ 18.12</a:t>
            </a:r>
          </a:p>
          <a:p>
            <a:endParaRPr lang="en-US" altLang="ko-KR" dirty="0"/>
          </a:p>
          <a:p>
            <a:r>
              <a:rPr lang="ko-KR" altLang="en-US" b="1" dirty="0"/>
              <a:t>제작 목표 </a:t>
            </a:r>
            <a:r>
              <a:rPr lang="en-US" altLang="ko-KR" dirty="0"/>
              <a:t>: </a:t>
            </a:r>
            <a:r>
              <a:rPr lang="ko-KR" altLang="en-US" dirty="0"/>
              <a:t>재난</a:t>
            </a:r>
            <a:r>
              <a:rPr lang="en-US" altLang="ko-KR" dirty="0"/>
              <a:t>, </a:t>
            </a:r>
            <a:r>
              <a:rPr lang="ko-KR" altLang="en-US" dirty="0"/>
              <a:t>테러 등 위험구역에 투입되어 정찰 및 임무수행을 맡는다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49" name="_x235183416" descr="EMB000011089f5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8950" y="3477784"/>
            <a:ext cx="3943350" cy="2546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6650" y="3477784"/>
            <a:ext cx="4091939" cy="25460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337497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/>
          <p:cNvSpPr/>
          <p:nvPr/>
        </p:nvSpPr>
        <p:spPr>
          <a:xfrm>
            <a:off x="6810087" y="829409"/>
            <a:ext cx="10785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b="1" dirty="0" err="1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ArmStrong</a:t>
            </a:r>
            <a:endParaRPr lang="en-US" altLang="ko-KR" sz="1400" b="1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034663" y="1877346"/>
            <a:ext cx="61722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상세 정보</a:t>
            </a:r>
            <a:endParaRPr lang="en-US" altLang="ko-KR" dirty="0"/>
          </a:p>
          <a:p>
            <a:r>
              <a:rPr lang="en-US" altLang="ko-KR" sz="1600" dirty="0"/>
              <a:t>   </a:t>
            </a:r>
            <a:r>
              <a:rPr lang="ko-KR" altLang="ko-KR" sz="1600" dirty="0"/>
              <a:t>〮</a:t>
            </a:r>
            <a:r>
              <a:rPr lang="en-US" altLang="ko-KR" sz="1600" dirty="0"/>
              <a:t> MCU : FPGA, RaspberryPi3</a:t>
            </a:r>
          </a:p>
          <a:p>
            <a:r>
              <a:rPr lang="en-US" altLang="ko-KR" sz="1600" dirty="0"/>
              <a:t>   </a:t>
            </a:r>
            <a:r>
              <a:rPr lang="ko-KR" altLang="ko-KR" sz="1600" dirty="0"/>
              <a:t>〮</a:t>
            </a:r>
            <a:r>
              <a:rPr lang="en-US" altLang="ko-KR" sz="1600" dirty="0"/>
              <a:t> </a:t>
            </a:r>
            <a:r>
              <a:rPr lang="ko-KR" altLang="en-US" sz="1600" dirty="0"/>
              <a:t>사용언어</a:t>
            </a:r>
            <a:r>
              <a:rPr lang="en-US" altLang="ko-KR" sz="1600" dirty="0"/>
              <a:t> : C, VHDL, HTML, JAVA</a:t>
            </a:r>
          </a:p>
          <a:p>
            <a:endParaRPr lang="en-US" altLang="ko-KR" dirty="0"/>
          </a:p>
          <a:p>
            <a:r>
              <a:rPr lang="en-US" altLang="ko-KR" dirty="0"/>
              <a:t>2. </a:t>
            </a:r>
            <a:r>
              <a:rPr lang="ko-KR" altLang="en-US" dirty="0"/>
              <a:t>주요기능</a:t>
            </a:r>
            <a:endParaRPr lang="en-US" altLang="ko-KR" dirty="0"/>
          </a:p>
          <a:p>
            <a:r>
              <a:rPr lang="en-US" altLang="ko-KR" sz="1600" dirty="0"/>
              <a:t>  (1) Node.js</a:t>
            </a:r>
            <a:r>
              <a:rPr lang="ko-KR" altLang="en-US" sz="1600" dirty="0"/>
              <a:t>를 사용한 웹 페이지</a:t>
            </a:r>
            <a:r>
              <a:rPr lang="en-US" altLang="ko-KR" sz="1600" dirty="0"/>
              <a:t> </a:t>
            </a:r>
            <a:r>
              <a:rPr lang="ko-KR" altLang="en-US" sz="1600" dirty="0"/>
              <a:t>구현</a:t>
            </a:r>
            <a:endParaRPr lang="en-US" altLang="ko-KR" sz="1600" dirty="0"/>
          </a:p>
          <a:p>
            <a:r>
              <a:rPr lang="en-US" altLang="ko-KR" sz="1600" dirty="0"/>
              <a:t>  (2) </a:t>
            </a:r>
            <a:r>
              <a:rPr lang="ko-KR" altLang="en-US" sz="1600" dirty="0" err="1"/>
              <a:t>라즈베리와</a:t>
            </a:r>
            <a:r>
              <a:rPr lang="ko-KR" altLang="en-US" sz="1600" dirty="0"/>
              <a:t> </a:t>
            </a:r>
            <a:r>
              <a:rPr lang="en-US" altLang="ko-KR" sz="1600" dirty="0"/>
              <a:t>FPGA</a:t>
            </a:r>
            <a:r>
              <a:rPr lang="ko-KR" altLang="en-US" sz="1600" dirty="0"/>
              <a:t>간 인터페이스</a:t>
            </a:r>
            <a:endParaRPr lang="en-US" altLang="ko-KR" sz="1600" dirty="0"/>
          </a:p>
          <a:p>
            <a:r>
              <a:rPr lang="en-US" altLang="ko-KR" sz="1600" dirty="0"/>
              <a:t>  (3) </a:t>
            </a:r>
            <a:r>
              <a:rPr lang="ko-KR" altLang="en-US" sz="1600" dirty="0"/>
              <a:t>모터의 정밀 제어</a:t>
            </a:r>
            <a:endParaRPr lang="en-US" altLang="ko-KR" sz="1600" dirty="0"/>
          </a:p>
          <a:p>
            <a:r>
              <a:rPr lang="en-US" altLang="ko-KR" sz="1600" dirty="0"/>
              <a:t>  (4) GPS</a:t>
            </a:r>
            <a:r>
              <a:rPr lang="ko-KR" altLang="en-US" sz="1600" dirty="0"/>
              <a:t>센서의 데이터 값 표시</a:t>
            </a:r>
            <a:endParaRPr lang="en-US" altLang="ko-KR" sz="1600" dirty="0"/>
          </a:p>
          <a:p>
            <a:endParaRPr lang="ko-KR" alt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6863303" y="3579753"/>
            <a:ext cx="4857749" cy="339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Arial Narrow"/>
                <a:ea typeface="한컴 윤고딕 240" pitchFamily="18" charset="-127"/>
              </a:rPr>
              <a:t>▲ </a:t>
            </a:r>
            <a:r>
              <a:rPr lang="ko-KR" altLang="en-US" sz="1600" dirty="0">
                <a:latin typeface="한컴 윤고딕 250" pitchFamily="18" charset="-127"/>
                <a:ea typeface="한컴 윤고딕 250" pitchFamily="18" charset="-127"/>
              </a:rPr>
              <a:t>시스템 구성도</a:t>
            </a:r>
          </a:p>
        </p:txBody>
      </p:sp>
      <p:pic>
        <p:nvPicPr>
          <p:cNvPr id="11" name="그림 10" descr="텍스트이(가) 표시된 사진&#10;&#10;높은 신뢰도로 생성된 설명">
            <a:extLst>
              <a:ext uri="{FF2B5EF4-FFF2-40B4-BE49-F238E27FC236}">
                <a16:creationId xmlns:a16="http://schemas.microsoft.com/office/drawing/2014/main" id="{7773A8A0-6141-48B8-A718-16439DA2387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8619" y="1237267"/>
            <a:ext cx="4687118" cy="2340597"/>
          </a:xfrm>
          <a:prstGeom prst="rect">
            <a:avLst/>
          </a:prstGeom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4868" y="3922490"/>
            <a:ext cx="3303989" cy="2477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392215" y="2954564"/>
            <a:ext cx="246528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 err="1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프로젝트명</a:t>
            </a:r>
            <a:endParaRPr lang="en-US" altLang="ko-KR" sz="1200" b="1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600" dirty="0" err="1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ArmStrong</a:t>
            </a:r>
            <a:endParaRPr lang="en-US" altLang="ko-KR" sz="16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427664" y="2091976"/>
            <a:ext cx="1932493" cy="315590"/>
            <a:chOff x="160147" y="1840624"/>
            <a:chExt cx="1485774" cy="315590"/>
          </a:xfrm>
        </p:grpSpPr>
        <p:sp>
          <p:nvSpPr>
            <p:cNvPr id="18" name="모서리가 둥근 직사각형 17"/>
            <p:cNvSpPr/>
            <p:nvPr/>
          </p:nvSpPr>
          <p:spPr>
            <a:xfrm>
              <a:off x="160147" y="1840624"/>
              <a:ext cx="1485774" cy="315590"/>
            </a:xfrm>
            <a:prstGeom prst="roundRect">
              <a:avLst>
                <a:gd name="adj" fmla="val 19231"/>
              </a:avLst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318119" y="1859920"/>
              <a:ext cx="1169842" cy="276999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ko-KR" sz="1200" b="1" dirty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PART #2. </a:t>
              </a:r>
              <a:r>
                <a:rPr lang="ko-KR" altLang="en-US" sz="1200" b="1" dirty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프로젝트</a:t>
              </a:r>
              <a:endParaRPr lang="en-US" altLang="ko-KR" sz="12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770409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/>
          <p:cNvSpPr/>
          <p:nvPr/>
        </p:nvSpPr>
        <p:spPr>
          <a:xfrm>
            <a:off x="6810087" y="829409"/>
            <a:ext cx="10785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b="1" dirty="0" err="1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ArmStrong</a:t>
            </a:r>
            <a:endParaRPr lang="en-US" altLang="ko-KR" sz="1400" b="1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244213" y="2096733"/>
            <a:ext cx="420802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뱀의 주기운동을 수치화하여 재현함으로 기동한다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웹 페이지에서 센서 </a:t>
            </a:r>
            <a:r>
              <a:rPr lang="en-US" altLang="ko-KR" dirty="0"/>
              <a:t>GPS</a:t>
            </a:r>
            <a:r>
              <a:rPr lang="ko-KR" altLang="en-US" dirty="0"/>
              <a:t>의 값을 읽어 지도에 </a:t>
            </a:r>
            <a:r>
              <a:rPr lang="ko-KR" altLang="en-US" dirty="0" err="1"/>
              <a:t>맵핑이</a:t>
            </a:r>
            <a:r>
              <a:rPr lang="ko-KR" altLang="en-US" dirty="0"/>
              <a:t> 가능하다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카메라로 시야를 확보할 수 있으며</a:t>
            </a:r>
            <a:endParaRPr lang="en-US" altLang="ko-KR" dirty="0"/>
          </a:p>
          <a:p>
            <a:r>
              <a:rPr lang="ko-KR" altLang="en-US" dirty="0"/>
              <a:t>전진</a:t>
            </a:r>
            <a:r>
              <a:rPr lang="en-US" altLang="ko-KR" dirty="0"/>
              <a:t>,</a:t>
            </a:r>
            <a:r>
              <a:rPr lang="ko-KR" altLang="en-US" dirty="0"/>
              <a:t>후진</a:t>
            </a:r>
            <a:r>
              <a:rPr lang="en-US" altLang="ko-KR" dirty="0"/>
              <a:t>,</a:t>
            </a:r>
            <a:r>
              <a:rPr lang="ko-KR" altLang="en-US" dirty="0"/>
              <a:t>탐색</a:t>
            </a:r>
            <a:r>
              <a:rPr lang="en-US" altLang="ko-KR" dirty="0"/>
              <a:t>,</a:t>
            </a:r>
            <a:r>
              <a:rPr lang="ko-KR" altLang="en-US" dirty="0"/>
              <a:t>정지 </a:t>
            </a:r>
            <a:r>
              <a:rPr lang="en-US" altLang="ko-KR" dirty="0"/>
              <a:t>4</a:t>
            </a:r>
            <a:r>
              <a:rPr lang="ko-KR" altLang="en-US" dirty="0"/>
              <a:t>가지 버튼으로 제어가 가능하다</a:t>
            </a:r>
            <a:r>
              <a:rPr lang="en-US" altLang="ko-KR" dirty="0"/>
              <a:t>. </a:t>
            </a:r>
            <a:r>
              <a:rPr lang="ko-KR" altLang="en-US" dirty="0"/>
              <a:t>탐색버튼을 클릭 시 자동주행이 가능하다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22" name="직사각형 21"/>
          <p:cNvSpPr/>
          <p:nvPr/>
        </p:nvSpPr>
        <p:spPr>
          <a:xfrm>
            <a:off x="392215" y="2954564"/>
            <a:ext cx="246528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 err="1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프로젝트명</a:t>
            </a:r>
            <a:endParaRPr lang="en-US" altLang="ko-KR" sz="1200" b="1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600" dirty="0" err="1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ArmStrong</a:t>
            </a:r>
            <a:endParaRPr lang="en-US" altLang="ko-KR" sz="16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427664" y="2091976"/>
            <a:ext cx="1932493" cy="315590"/>
            <a:chOff x="160147" y="1840624"/>
            <a:chExt cx="1485774" cy="315590"/>
          </a:xfrm>
        </p:grpSpPr>
        <p:sp>
          <p:nvSpPr>
            <p:cNvPr id="24" name="모서리가 둥근 직사각형 23"/>
            <p:cNvSpPr/>
            <p:nvPr/>
          </p:nvSpPr>
          <p:spPr>
            <a:xfrm>
              <a:off x="160147" y="1840624"/>
              <a:ext cx="1485774" cy="315590"/>
            </a:xfrm>
            <a:prstGeom prst="roundRect">
              <a:avLst>
                <a:gd name="adj" fmla="val 19231"/>
              </a:avLst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318119" y="1859920"/>
              <a:ext cx="1169842" cy="276999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ko-KR" sz="1200" b="1" dirty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PART #2. </a:t>
              </a:r>
              <a:r>
                <a:rPr lang="ko-KR" altLang="en-US" sz="1200" b="1" dirty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프로젝트</a:t>
              </a:r>
              <a:endParaRPr lang="en-US" altLang="ko-KR" sz="12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4383" y="1783080"/>
            <a:ext cx="3657720" cy="39319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9615690" y="1534025"/>
            <a:ext cx="2200275" cy="1352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7" name="TextBox 26"/>
          <p:cNvSpPr txBox="1"/>
          <p:nvPr/>
        </p:nvSpPr>
        <p:spPr>
          <a:xfrm>
            <a:off x="7848742" y="5740070"/>
            <a:ext cx="3429002" cy="339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Arial Narrow"/>
                <a:ea typeface="한컴 윤고딕 240" pitchFamily="18" charset="-127"/>
              </a:rPr>
              <a:t>▲ </a:t>
            </a:r>
            <a:r>
              <a:rPr lang="en-US" altLang="ko-KR" sz="1600" dirty="0">
                <a:latin typeface="한컴 윤고딕 250" pitchFamily="18" charset="-127"/>
                <a:ea typeface="한컴 윤고딕 250" pitchFamily="18" charset="-127"/>
              </a:rPr>
              <a:t>WEB</a:t>
            </a:r>
            <a:endParaRPr lang="ko-KR" altLang="en-US" sz="1600" dirty="0">
              <a:latin typeface="한컴 윤고딕 250" pitchFamily="18" charset="-127"/>
              <a:ea typeface="한컴 윤고딕 25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377836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회색조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235</TotalTime>
  <Words>494</Words>
  <Application>Microsoft Office PowerPoint</Application>
  <PresentationFormat>Widescreen</PresentationFormat>
  <Paragraphs>97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2" baseType="lpstr">
      <vt:lpstr>나눔바른고딕</vt:lpstr>
      <vt:lpstr>나눔스퀘어 ExtraBold</vt:lpstr>
      <vt:lpstr>돋움체</vt:lpstr>
      <vt:lpstr>Arial Narrow</vt:lpstr>
      <vt:lpstr>고딕</vt:lpstr>
      <vt:lpstr>Ebrima</vt:lpstr>
      <vt:lpstr>Arial</vt:lpstr>
      <vt:lpstr>맑은 고딕</vt:lpstr>
      <vt:lpstr>한컴 윤고딕 250</vt:lpstr>
      <vt:lpstr>나눔바른고딕 UltraLight</vt:lpstr>
      <vt:lpstr>Office 테마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82102</dc:creator>
  <cp:lastModifiedBy>2077</cp:lastModifiedBy>
  <cp:revision>49</cp:revision>
  <dcterms:created xsi:type="dcterms:W3CDTF">2018-06-16T09:30:48Z</dcterms:created>
  <dcterms:modified xsi:type="dcterms:W3CDTF">2022-03-21T07:33:32Z</dcterms:modified>
</cp:coreProperties>
</file>